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AE984-39DF-4B99-BCA4-05F6B5E139A1}" type="datetimeFigureOut">
              <a:rPr lang="ru-RU" smtClean="0"/>
              <a:t>19.04.2025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EF83-A392-494F-A623-9F5F25EA6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AE984-39DF-4B99-BCA4-05F6B5E139A1}" type="datetimeFigureOut">
              <a:rPr lang="ru-RU" smtClean="0"/>
              <a:t>19.04.2025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EF83-A392-494F-A623-9F5F25EA6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AE984-39DF-4B99-BCA4-05F6B5E139A1}" type="datetimeFigureOut">
              <a:rPr lang="ru-RU" smtClean="0"/>
              <a:t>19.04.2025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EF83-A392-494F-A623-9F5F25EA6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AE984-39DF-4B99-BCA4-05F6B5E139A1}" type="datetimeFigureOut">
              <a:rPr lang="ru-RU" smtClean="0"/>
              <a:t>19.04.2025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EF83-A392-494F-A623-9F5F25EA6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AE984-39DF-4B99-BCA4-05F6B5E139A1}" type="datetimeFigureOut">
              <a:rPr lang="ru-RU" smtClean="0"/>
              <a:t>19.04.2025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EF83-A392-494F-A623-9F5F25EA6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AE984-39DF-4B99-BCA4-05F6B5E139A1}" type="datetimeFigureOut">
              <a:rPr lang="ru-RU" smtClean="0"/>
              <a:t>19.04.2025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EF83-A392-494F-A623-9F5F25EA6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AE984-39DF-4B99-BCA4-05F6B5E139A1}" type="datetimeFigureOut">
              <a:rPr lang="ru-RU" smtClean="0"/>
              <a:t>19.04.2025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EF83-A392-494F-A623-9F5F25EA6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AE984-39DF-4B99-BCA4-05F6B5E139A1}" type="datetimeFigureOut">
              <a:rPr lang="ru-RU" smtClean="0"/>
              <a:t>19.04.2025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EF83-A392-494F-A623-9F5F25EA6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AE984-39DF-4B99-BCA4-05F6B5E139A1}" type="datetimeFigureOut">
              <a:rPr lang="ru-RU" smtClean="0"/>
              <a:t>19.04.2025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EF83-A392-494F-A623-9F5F25EA6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AE984-39DF-4B99-BCA4-05F6B5E139A1}" type="datetimeFigureOut">
              <a:rPr lang="ru-RU" smtClean="0"/>
              <a:t>19.04.2025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EF83-A392-494F-A623-9F5F25EA6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AE984-39DF-4B99-BCA4-05F6B5E139A1}" type="datetimeFigureOut">
              <a:rPr lang="ru-RU" smtClean="0"/>
              <a:t>19.04.2025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2EF83-A392-494F-A623-9F5F25EA65F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AE984-39DF-4B99-BCA4-05F6B5E139A1}" type="datetimeFigureOut">
              <a:rPr lang="ru-RU" smtClean="0"/>
              <a:t>19.04.2025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2EF83-A392-494F-A623-9F5F25EA65F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928694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"/>
            <a:ext cx="7772400" cy="1214422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</a:t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Апастовская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</a:t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углубленным изучением отдельных предметов </a:t>
            </a:r>
            <a:b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Апастовского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</a:t>
            </a:r>
            <a:endParaRPr lang="ru-RU" sz="1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85720" y="2643182"/>
            <a:ext cx="4214842" cy="12144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lack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2214554"/>
            <a:ext cx="54292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ПРИГОТОВЛЕНИЕ ПОВАРОМ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ШКОЛЬНОЙ СТОЛОВОЙ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ГОРЯЧЕГО ЗАВТРАКА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285852" y="5715016"/>
            <a:ext cx="2986054" cy="10001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2025 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85720" y="2643182"/>
            <a:ext cx="4214842" cy="12144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lack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43372" y="0"/>
            <a:ext cx="50006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Каша гречневая рассыпчатая  150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IMG-20250419-WA0003.jpg"/>
          <p:cNvPicPr>
            <a:picLocks noChangeAspect="1"/>
          </p:cNvPicPr>
          <p:nvPr/>
        </p:nvPicPr>
        <p:blipFill>
          <a:blip r:embed="rId3" cstate="print"/>
          <a:srcRect t="13541" r="4166" b="16276"/>
          <a:stretch>
            <a:fillRect/>
          </a:stretch>
        </p:blipFill>
        <p:spPr>
          <a:xfrm>
            <a:off x="4429124" y="2571744"/>
            <a:ext cx="1714512" cy="1600211"/>
          </a:xfrm>
          <a:prstGeom prst="rect">
            <a:avLst/>
          </a:prstGeom>
        </p:spPr>
      </p:pic>
      <p:pic>
        <p:nvPicPr>
          <p:cNvPr id="10" name="Рисунок 9" descr="IMG-20250419-WA0008.jpg"/>
          <p:cNvPicPr>
            <a:picLocks noChangeAspect="1"/>
          </p:cNvPicPr>
          <p:nvPr/>
        </p:nvPicPr>
        <p:blipFill>
          <a:blip r:embed="rId4"/>
          <a:srcRect l="24173" t="17388" r="12380" b="481"/>
          <a:stretch>
            <a:fillRect/>
          </a:stretch>
        </p:blipFill>
        <p:spPr>
          <a:xfrm>
            <a:off x="3786182" y="4286256"/>
            <a:ext cx="2357454" cy="2357454"/>
          </a:xfrm>
          <a:prstGeom prst="rect">
            <a:avLst/>
          </a:prstGeom>
        </p:spPr>
      </p:pic>
      <p:pic>
        <p:nvPicPr>
          <p:cNvPr id="11" name="Рисунок 10" descr="IMG-20250419-WA003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86512" y="4143380"/>
            <a:ext cx="2762269" cy="2071702"/>
          </a:xfrm>
          <a:prstGeom prst="rect">
            <a:avLst/>
          </a:prstGeom>
        </p:spPr>
      </p:pic>
      <p:pic>
        <p:nvPicPr>
          <p:cNvPr id="13" name="Рисунок 12" descr="IMG-20250419-WA006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844" y="3214686"/>
            <a:ext cx="3472508" cy="3214710"/>
          </a:xfrm>
          <a:prstGeom prst="rect">
            <a:avLst/>
          </a:prstGeom>
        </p:spPr>
      </p:pic>
      <p:pic>
        <p:nvPicPr>
          <p:cNvPr id="15" name="Рисунок 14" descr="Screenshot_20250419_104330_WhatsApp.jpg"/>
          <p:cNvPicPr>
            <a:picLocks noChangeAspect="1"/>
          </p:cNvPicPr>
          <p:nvPr/>
        </p:nvPicPr>
        <p:blipFill>
          <a:blip r:embed="rId7" cstate="print"/>
          <a:srcRect t="5262" b="15811"/>
          <a:stretch>
            <a:fillRect/>
          </a:stretch>
        </p:blipFill>
        <p:spPr>
          <a:xfrm>
            <a:off x="4500563" y="428604"/>
            <a:ext cx="1571636" cy="2015212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0" y="0"/>
            <a:ext cx="421481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Технология приготовления</a:t>
            </a:r>
          </a:p>
          <a:p>
            <a:pPr algn="ctr">
              <a:defRPr/>
            </a:pPr>
            <a:endParaRPr lang="ru-RU" sz="1400" b="1" dirty="0" smtClean="0"/>
          </a:p>
          <a:p>
            <a:pPr algn="ctr"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подготовленную посуду наливают жидкость, оставляя часть котла свободной, с учетом объема каши. Гречневую крупу перебирают, удаляя посторонние примеси, промывают теплой водой. Подготовленную для варки крупу всыпают в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подсоленую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кипящую воду и варят. Всплывшие пустотелые зерна удаляют. Кашу варят до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загустения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периодически помешивая. Когда каша сделается густой, варение прекращают, закрывают котел крышкой и дают каше упреть, за это время она приобретает своеобразный приятный запах и цвет.  </a:t>
            </a:r>
          </a:p>
          <a:p>
            <a:pPr algn="ctr">
              <a:defRPr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2025-04-19_001.jpg"/>
          <p:cNvPicPr>
            <a:picLocks noChangeAspect="1"/>
          </p:cNvPicPr>
          <p:nvPr/>
        </p:nvPicPr>
        <p:blipFill>
          <a:blip r:embed="rId8" cstate="print"/>
          <a:srcRect l="5611" t="7292" r="4179" b="19791"/>
          <a:stretch>
            <a:fillRect/>
          </a:stretch>
        </p:blipFill>
        <p:spPr>
          <a:xfrm>
            <a:off x="6357950" y="928670"/>
            <a:ext cx="2507474" cy="2786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9286940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85720" y="2643182"/>
            <a:ext cx="4214842" cy="12144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lack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35004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Котлеты Аппетитные 75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IMG-20250419-WA0014.jpg"/>
          <p:cNvPicPr>
            <a:picLocks noChangeAspect="1"/>
          </p:cNvPicPr>
          <p:nvPr/>
        </p:nvPicPr>
        <p:blipFill>
          <a:blip r:embed="rId3" cstate="print"/>
          <a:srcRect t="6000" r="23999"/>
          <a:stretch>
            <a:fillRect/>
          </a:stretch>
        </p:blipFill>
        <p:spPr>
          <a:xfrm>
            <a:off x="1643042" y="2643182"/>
            <a:ext cx="1357322" cy="2238367"/>
          </a:xfrm>
          <a:prstGeom prst="rect">
            <a:avLst/>
          </a:prstGeom>
        </p:spPr>
      </p:pic>
      <p:pic>
        <p:nvPicPr>
          <p:cNvPr id="11" name="Рисунок 10" descr="IMG-20250419-WA0035.jpg"/>
          <p:cNvPicPr>
            <a:picLocks noChangeAspect="1"/>
          </p:cNvPicPr>
          <p:nvPr/>
        </p:nvPicPr>
        <p:blipFill>
          <a:blip r:embed="rId4" cstate="print"/>
          <a:srcRect t="20833" b="15971"/>
          <a:stretch>
            <a:fillRect/>
          </a:stretch>
        </p:blipFill>
        <p:spPr>
          <a:xfrm>
            <a:off x="214282" y="4714860"/>
            <a:ext cx="2373923" cy="2000288"/>
          </a:xfrm>
          <a:prstGeom prst="rect">
            <a:avLst/>
          </a:prstGeom>
        </p:spPr>
      </p:pic>
      <p:pic>
        <p:nvPicPr>
          <p:cNvPr id="12" name="Рисунок 11" descr="IMG-20250419-WA0040.jpg"/>
          <p:cNvPicPr>
            <a:picLocks noChangeAspect="1"/>
          </p:cNvPicPr>
          <p:nvPr/>
        </p:nvPicPr>
        <p:blipFill>
          <a:blip r:embed="rId5" cstate="print"/>
          <a:srcRect t="18750" r="1389"/>
          <a:stretch>
            <a:fillRect/>
          </a:stretch>
        </p:blipFill>
        <p:spPr>
          <a:xfrm>
            <a:off x="3071802" y="3286124"/>
            <a:ext cx="2500330" cy="2398298"/>
          </a:xfrm>
          <a:prstGeom prst="rect">
            <a:avLst/>
          </a:prstGeom>
        </p:spPr>
      </p:pic>
      <p:pic>
        <p:nvPicPr>
          <p:cNvPr id="13" name="Рисунок 12" descr="IMG-20250415-WA0012.jpg"/>
          <p:cNvPicPr>
            <a:picLocks noChangeAspect="1"/>
          </p:cNvPicPr>
          <p:nvPr/>
        </p:nvPicPr>
        <p:blipFill>
          <a:blip r:embed="rId6" cstate="print"/>
          <a:srcRect l="12500" r="8332" b="12498"/>
          <a:stretch>
            <a:fillRect/>
          </a:stretch>
        </p:blipFill>
        <p:spPr>
          <a:xfrm>
            <a:off x="214282" y="2643182"/>
            <a:ext cx="1357322" cy="2000264"/>
          </a:xfrm>
          <a:prstGeom prst="rect">
            <a:avLst/>
          </a:prstGeom>
        </p:spPr>
      </p:pic>
      <p:pic>
        <p:nvPicPr>
          <p:cNvPr id="14" name="Рисунок 13" descr="tempFileForShare_20250419-104401.jpg"/>
          <p:cNvPicPr>
            <a:picLocks noChangeAspect="1"/>
          </p:cNvPicPr>
          <p:nvPr/>
        </p:nvPicPr>
        <p:blipFill>
          <a:blip r:embed="rId7" cstate="print"/>
          <a:srcRect l="2935" t="4782" r="198" b="9136"/>
          <a:stretch>
            <a:fillRect/>
          </a:stretch>
        </p:blipFill>
        <p:spPr>
          <a:xfrm>
            <a:off x="214282" y="357167"/>
            <a:ext cx="1357322" cy="222107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143108" y="0"/>
            <a:ext cx="700089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Технология приготовления</a:t>
            </a:r>
          </a:p>
          <a:p>
            <a:pPr algn="ctr"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Лук сортируют и очищают, промывают под питьевой водой не менее 5 минут небольшими партиями. Не допускается предварительное замачивание лука. Подготовленный лук мелко рубят и припускают. Подготовленную куриную грудку разделывают на филе с кожей без костей, нарезают на куски и пропускают через мясорубку. Подготовленные измельченные мясо (или ПФ мясного фарша0 и куриную грудку соединяют с черствым хлебом, предварительно замоченным в воде, добавляют мелко рубленный припущенный репчатый лук, соль и хорошо  перемешивают.  Из готовой котлетной массы формуют изделия овально-приплюснутой формы с заостренным концом, панируют сухарях. Полуфабрикаты кладут  на смазанный маслом растительным противень и запекают до готовности в жарочном шкафу при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50-280С в течении 20-25 минут, с добавлением небольшого количества воды на противень (10-15 мл на порцию), или в ПКВ режим Ж/П, 20-25 минут при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160-180С.</a:t>
            </a:r>
          </a:p>
          <a:p>
            <a:pPr algn="ctr">
              <a:defRPr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1.jpg"/>
          <p:cNvPicPr>
            <a:picLocks noChangeAspect="1"/>
          </p:cNvPicPr>
          <p:nvPr/>
        </p:nvPicPr>
        <p:blipFill>
          <a:blip r:embed="rId8" cstate="print"/>
          <a:srcRect l="4179" t="2083" r="2748" b="15625"/>
          <a:stretch>
            <a:fillRect/>
          </a:stretch>
        </p:blipFill>
        <p:spPr>
          <a:xfrm>
            <a:off x="5643570" y="2880239"/>
            <a:ext cx="3500430" cy="39777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9286940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85720" y="2643182"/>
            <a:ext cx="4214842" cy="12144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 Black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49292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Компот из свежих яблок (75С) 200 мл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IMG-20250419-WA007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428604"/>
            <a:ext cx="2411033" cy="3214710"/>
          </a:xfrm>
          <a:prstGeom prst="rect">
            <a:avLst/>
          </a:prstGeom>
        </p:spPr>
      </p:pic>
      <p:pic>
        <p:nvPicPr>
          <p:cNvPr id="11" name="Рисунок 10" descr="IMG-20250415-WA000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4" y="3143248"/>
            <a:ext cx="4572000" cy="3429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214678" y="571480"/>
            <a:ext cx="592932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Технология приготовления</a:t>
            </a:r>
          </a:p>
          <a:p>
            <a:pPr algn="ctr">
              <a:defRPr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Яблоки мою, очищают удаляют семенные гнезда, нарезают дольками. Для приготовления горячего сиропа: в горячей воде растворяют сахар, доводят до кипения, проваривают 10-12 минут и процеживают. В подготовленный горячий сироп погружают. В подготовленный горячий сироп погружают ягоды, доводят до кипения, варят 5-7 минут, затем добавляют яблоки и варят на слабом огне не более 6-8 минут.</a:t>
            </a:r>
          </a:p>
          <a:p>
            <a:pPr algn="ctr">
              <a:defRPr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2.jpg"/>
          <p:cNvPicPr>
            <a:picLocks noChangeAspect="1"/>
          </p:cNvPicPr>
          <p:nvPr/>
        </p:nvPicPr>
        <p:blipFill>
          <a:blip r:embed="rId5" cstate="print"/>
          <a:srcRect l="7043" t="4166" r="5611" b="32292"/>
          <a:stretch>
            <a:fillRect/>
          </a:stretch>
        </p:blipFill>
        <p:spPr>
          <a:xfrm>
            <a:off x="714348" y="3714728"/>
            <a:ext cx="3143272" cy="3143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324</Words>
  <Application>Microsoft Office PowerPoint</Application>
  <PresentationFormat>Экран (4:3)</PresentationFormat>
  <Paragraphs>16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Муниципальное бюджетное общеобразовательное учреждение  «Апастовская средняя общеобразовательная школа  с углубленным изучением отдельных предметов  Апастовского муниципального района Республики Татарстан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 «Апастовская средняя общеобразовательная школа  с углубленным изучением отдельных предметов  Апастовского муниципального района Республики Татарстан</dc:title>
  <dc:creator>Раиля</dc:creator>
  <cp:lastModifiedBy>Раиля</cp:lastModifiedBy>
  <cp:revision>20</cp:revision>
  <dcterms:created xsi:type="dcterms:W3CDTF">2025-04-19T05:43:20Z</dcterms:created>
  <dcterms:modified xsi:type="dcterms:W3CDTF">2025-04-19T08:57:43Z</dcterms:modified>
</cp:coreProperties>
</file>